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405" r:id="rId3"/>
    <p:sldId id="444" r:id="rId4"/>
    <p:sldId id="44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49" r:id="rId17"/>
    <p:sldId id="403" r:id="rId18"/>
    <p:sldId id="434" r:id="rId19"/>
    <p:sldId id="259" r:id="rId20"/>
    <p:sldId id="347" r:id="rId21"/>
    <p:sldId id="346" r:id="rId22"/>
    <p:sldId id="260" r:id="rId23"/>
    <p:sldId id="404" r:id="rId24"/>
    <p:sldId id="376" r:id="rId25"/>
    <p:sldId id="267" r:id="rId26"/>
    <p:sldId id="340" r:id="rId27"/>
    <p:sldId id="384" r:id="rId28"/>
    <p:sldId id="380" r:id="rId29"/>
    <p:sldId id="381" r:id="rId30"/>
    <p:sldId id="288" r:id="rId31"/>
    <p:sldId id="377" r:id="rId32"/>
    <p:sldId id="410" r:id="rId33"/>
    <p:sldId id="417" r:id="rId34"/>
    <p:sldId id="416" r:id="rId35"/>
    <p:sldId id="418" r:id="rId36"/>
    <p:sldId id="419" r:id="rId37"/>
    <p:sldId id="421" r:id="rId38"/>
    <p:sldId id="422" r:id="rId39"/>
    <p:sldId id="423" r:id="rId40"/>
    <p:sldId id="341" r:id="rId41"/>
    <p:sldId id="290" r:id="rId42"/>
    <p:sldId id="382" r:id="rId43"/>
    <p:sldId id="383" r:id="rId44"/>
    <p:sldId id="291" r:id="rId45"/>
    <p:sldId id="424" r:id="rId46"/>
    <p:sldId id="425" r:id="rId47"/>
    <p:sldId id="426" r:id="rId48"/>
    <p:sldId id="292" r:id="rId49"/>
    <p:sldId id="451" r:id="rId50"/>
    <p:sldId id="452" r:id="rId51"/>
    <p:sldId id="453" r:id="rId52"/>
    <p:sldId id="450" r:id="rId53"/>
    <p:sldId id="293" r:id="rId54"/>
    <p:sldId id="294" r:id="rId55"/>
    <p:sldId id="342" r:id="rId56"/>
    <p:sldId id="297" r:id="rId57"/>
    <p:sldId id="295" r:id="rId58"/>
    <p:sldId id="385" r:id="rId59"/>
    <p:sldId id="446" r:id="rId60"/>
    <p:sldId id="298" r:id="rId61"/>
    <p:sldId id="388" r:id="rId62"/>
    <p:sldId id="301" r:id="rId63"/>
    <p:sldId id="303" r:id="rId64"/>
    <p:sldId id="304" r:id="rId65"/>
    <p:sldId id="305" r:id="rId66"/>
    <p:sldId id="306" r:id="rId67"/>
    <p:sldId id="307" r:id="rId68"/>
    <p:sldId id="311" r:id="rId69"/>
    <p:sldId id="442" r:id="rId70"/>
    <p:sldId id="312" r:id="rId71"/>
    <p:sldId id="390" r:id="rId72"/>
    <p:sldId id="391" r:id="rId73"/>
    <p:sldId id="313" r:id="rId74"/>
    <p:sldId id="392" r:id="rId75"/>
    <p:sldId id="393" r:id="rId76"/>
    <p:sldId id="447" r:id="rId77"/>
    <p:sldId id="428" r:id="rId78"/>
    <p:sldId id="429" r:id="rId79"/>
    <p:sldId id="435" r:id="rId80"/>
    <p:sldId id="436" r:id="rId81"/>
    <p:sldId id="438" r:id="rId82"/>
    <p:sldId id="437" r:id="rId83"/>
    <p:sldId id="439" r:id="rId84"/>
    <p:sldId id="440" r:id="rId85"/>
    <p:sldId id="314" r:id="rId86"/>
    <p:sldId id="441" r:id="rId87"/>
    <p:sldId id="430" r:id="rId88"/>
    <p:sldId id="431" r:id="rId89"/>
    <p:sldId id="448" r:id="rId90"/>
    <p:sldId id="432" r:id="rId9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50" d="100"/>
          <a:sy n="150" d="100"/>
        </p:scale>
        <p:origin x="-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28.06.17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28.06.17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guides/prim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project/training/blob/master/2017/lxplus.md" TargetMode="External"/><Relationship Id="rId4" Type="http://schemas.openxmlformats.org/officeDocument/2006/relationships/hyperlink" Target="https://cernbox.cern.ch/" TargetMode="External"/><Relationship Id="rId5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downloading-roo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://swan.web.cern.ch/content/root-primer" TargetMode="External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/doc/master/classROOT_1_1Experimental_1_1TDataFrame.html" TargetMode="External"/><Relationship Id="rId3" Type="http://schemas.openxmlformats.org/officeDocument/2006/relationships/hyperlink" Target="https://root.cern/doc/master/group__tutorial__tdatafram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cern.ch/" TargetMode="External"/><Relationship Id="rId3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65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2017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056" y="3722575"/>
            <a:ext cx="582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cs typeface="Gill Sans"/>
              </a:rPr>
              <a:t>Danilo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Piparo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>
                <a:cs typeface="Gill Sans"/>
              </a:rPr>
              <a:t>Olivier Couet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842" y="4233946"/>
            <a:ext cx="142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EP-SFT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ROOT Summer Student Tutorial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ATLAS and CMS collaborations were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4" y="2107420"/>
            <a:ext cx="2312300" cy="1440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54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and 3D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49033"/>
            <a:ext cx="478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08977"/>
            <a:ext cx="4648200" cy="29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Parallelism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1023253"/>
            <a:ext cx="7854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cs typeface="Gill Sans"/>
              </a:rPr>
              <a:t>Hot topic: many </a:t>
            </a:r>
            <a:r>
              <a:rPr lang="en-GB" sz="2000" dirty="0" err="1" smtClean="0">
                <a:cs typeface="Gill Sans"/>
              </a:rPr>
              <a:t>ongoing</a:t>
            </a:r>
            <a:r>
              <a:rPr lang="en-GB" sz="2000" dirty="0" smtClean="0">
                <a:cs typeface="Gill Sans"/>
              </a:rPr>
              <a:t> efforts to provide means for parallelisation in ROOT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Explicit </a:t>
            </a:r>
            <a:r>
              <a:rPr lang="en-GB" sz="2000" dirty="0" err="1" smtClean="0">
                <a:cs typeface="Gill Sans"/>
              </a:rPr>
              <a:t>paralellism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TThreadExecutor</a:t>
            </a:r>
            <a:r>
              <a:rPr lang="en-GB" sz="2000" dirty="0" smtClean="0">
                <a:cs typeface="Gill Sans"/>
              </a:rPr>
              <a:t> and </a:t>
            </a:r>
            <a:r>
              <a:rPr lang="en-GB" sz="2000" dirty="0" err="1" smtClean="0">
                <a:cs typeface="Gill Sans"/>
              </a:rPr>
              <a:t>TProcessExecutor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Protection of resources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Implicit parallelism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TDataFrame</a:t>
            </a:r>
            <a:r>
              <a:rPr lang="en-GB" sz="2000" dirty="0" smtClean="0">
                <a:cs typeface="Gill Sans"/>
              </a:rPr>
              <a:t>: functional chains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TTreeProcessor</a:t>
            </a:r>
            <a:r>
              <a:rPr lang="en-GB" sz="2000" dirty="0" smtClean="0">
                <a:cs typeface="Gill Sans"/>
              </a:rPr>
              <a:t>: process tree events in parallel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</a:t>
            </a:r>
            <a:r>
              <a:rPr lang="en-GB" sz="2000" dirty="0" smtClean="0">
                <a:cs typeface="Gill Sans"/>
              </a:rPr>
              <a:t>::</a:t>
            </a:r>
            <a:r>
              <a:rPr lang="en-GB" sz="2000" dirty="0" err="1" smtClean="0">
                <a:cs typeface="Gill Sans"/>
              </a:rPr>
              <a:t>GetEntry</a:t>
            </a:r>
            <a:r>
              <a:rPr lang="en-GB" sz="2000" dirty="0" smtClean="0">
                <a:cs typeface="Gill Sans"/>
              </a:rPr>
              <a:t>: process of tree branches in parallel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5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2559953"/>
            <a:ext cx="5499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116" y="2464979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716" y="1101773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 smtClean="0">
                <a:latin typeface="+mn-lt"/>
                <a:hlinkClick r:id="rId3"/>
              </a:rPr>
              <a:t>http</a:t>
            </a:r>
            <a:r>
              <a:rPr lang="en-GB" sz="2100" dirty="0">
                <a:latin typeface="+mn-lt"/>
                <a:hlinkClick r:id="rId3"/>
              </a:rPr>
              <a:t>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7" y="1375081"/>
            <a:ext cx="978872" cy="97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2663442"/>
            <a:ext cx="1217297" cy="5710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2478" y="3622767"/>
            <a:ext cx="394837" cy="379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536" y="883260"/>
            <a:ext cx="1729358" cy="14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 and run ROOT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and 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055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893244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320012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</a:t>
            </a:r>
            <a:r>
              <a:rPr lang="nl-NL" sz="2000" dirty="0" smtClean="0">
                <a:latin typeface="Consolas"/>
              </a:rPr>
              <a:t>x=5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 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6.10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err="1" smtClean="0"/>
              <a:t>Lxplus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github.com/root-project/training/blob/master/2017/lxplus.md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96735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91" y="676084"/>
            <a:ext cx="2480498" cy="4205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55722" y="2328333"/>
            <a:ext cx="3478389" cy="2349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8" y="2503152"/>
            <a:ext cx="3203610" cy="235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108" y="2570605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20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</a:t>
            </a:r>
            <a:r>
              <a:rPr lang="it-IT" sz="1400" dirty="0" smtClean="0">
                <a:latin typeface="Courier"/>
                <a:cs typeface="Courier"/>
              </a:rPr>
              <a:t>34 </a:t>
            </a:r>
            <a:r>
              <a:rPr lang="it-IT" sz="1400" dirty="0" err="1" smtClean="0">
                <a:latin typeface="Courier"/>
                <a:cs typeface="Courier"/>
              </a:rPr>
              <a:t>etc</a:t>
            </a:r>
            <a:r>
              <a:rPr lang="mr-IN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  <p:pic>
        <p:nvPicPr>
          <p:cNvPr id="8" name="Picture 7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447" y="917222"/>
            <a:ext cx="5598686" cy="21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s-E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Break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15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22" y="3198880"/>
            <a:ext cx="1406632" cy="1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5912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2D Graphs</a:t>
            </a:r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err="1" smtClean="0"/>
              <a:t>Also</a:t>
            </a:r>
            <a:r>
              <a:rPr lang="es-ES" sz="2400" dirty="0" smtClean="0"/>
              <a:t> in ROOT primer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Polar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Multiple graphs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Let’s have a look at </a:t>
            </a:r>
            <a:r>
              <a:rPr lang="en-US" sz="2000" dirty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sz="2000" dirty="0"/>
              <a:t>(also in section 4.1 of the Primer).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845423" y="3591169"/>
            <a:ext cx="1547446" cy="0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37609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37" y="1681573"/>
            <a:ext cx="4394357" cy="3064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15" y="1488358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cs typeface="Gill Sans"/>
              </a:rPr>
              <a:t>T</a:t>
            </a:r>
            <a:r>
              <a:rPr lang="en-US" sz="1600" dirty="0" smtClean="0">
                <a:cs typeface="Gill Sans"/>
              </a:rPr>
              <a:t>he example in section 5.4 (</a:t>
            </a:r>
            <a:r>
              <a:rPr lang="en-US" sz="1600" dirty="0" err="1" smtClean="0">
                <a:cs typeface="Gill Sans"/>
              </a:rPr>
              <a:t>hstack.C</a:t>
            </a:r>
            <a:r>
              <a:rPr lang="en-US" sz="1600" dirty="0" smtClean="0">
                <a:cs typeface="Gill Sans"/>
              </a:rPr>
              <a:t>) shows how to group histograms in a single entity call a “stack”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600" dirty="0" err="1" smtClean="0">
                <a:cs typeface="Gill Sans"/>
              </a:rPr>
              <a:t>Useful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when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plotting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several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backgrounds</a:t>
            </a:r>
            <a:r>
              <a:rPr lang="es-ES" sz="1600" dirty="0" smtClean="0">
                <a:cs typeface="Gill Sans"/>
              </a:rPr>
              <a:t> and a </a:t>
            </a:r>
            <a:r>
              <a:rPr lang="es-ES" sz="1600" dirty="0" err="1" smtClean="0">
                <a:cs typeface="Gill Sans"/>
              </a:rPr>
              <a:t>signal</a:t>
            </a:r>
            <a:endParaRPr lang="en-US" sz="16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732" y="1726972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2357157"/>
            <a:ext cx="141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28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319" y="1556575"/>
            <a:ext cx="1077284" cy="933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TTrees</a:t>
            </a:r>
            <a:r>
              <a:rPr lang="en-US" sz="2800" dirty="0" smtClean="0"/>
              <a:t> and N</a:t>
            </a:r>
            <a:r>
              <a:rPr lang="en-US" sz="2800" dirty="0"/>
              <a:t>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69</a:t>
            </a:fld>
            <a:endParaRPr lang="en-GB"/>
          </a:p>
        </p:txBody>
      </p:sp>
      <p:sp>
        <p:nvSpPr>
          <p:cNvPr id="5" name="Folded Corner 4"/>
          <p:cNvSpPr/>
          <p:nvPr/>
        </p:nvSpPr>
        <p:spPr>
          <a:xfrm>
            <a:off x="215900" y="139700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Interfaces</a:t>
            </a:r>
          </a:p>
          <a:p>
            <a:pPr algn="ctr"/>
            <a:r>
              <a:rPr lang="en-GB" dirty="0" smtClean="0"/>
              <a:t>(e.g. header files)</a:t>
            </a:r>
            <a:endParaRPr lang="en-GB" dirty="0"/>
          </a:p>
        </p:txBody>
      </p:sp>
      <p:sp>
        <p:nvSpPr>
          <p:cNvPr id="7" name="Folded Corner 6"/>
          <p:cNvSpPr/>
          <p:nvPr/>
        </p:nvSpPr>
        <p:spPr>
          <a:xfrm>
            <a:off x="65043" y="3255963"/>
            <a:ext cx="2425700" cy="1651000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XML/C++</a:t>
            </a:r>
          </a:p>
          <a:p>
            <a:pPr algn="ctr"/>
            <a:r>
              <a:rPr lang="en-GB" dirty="0" smtClean="0"/>
              <a:t>Selection metadata</a:t>
            </a:r>
          </a:p>
          <a:p>
            <a:pPr algn="ctr"/>
            <a:r>
              <a:rPr lang="en-GB" dirty="0" smtClean="0"/>
              <a:t>(transient members, versioning, morphing)</a:t>
            </a:r>
            <a:endParaRPr lang="en-GB" dirty="0"/>
          </a:p>
        </p:txBody>
      </p:sp>
      <p:sp>
        <p:nvSpPr>
          <p:cNvPr id="8" name="Hexagon 7"/>
          <p:cNvSpPr/>
          <p:nvPr/>
        </p:nvSpPr>
        <p:spPr>
          <a:xfrm>
            <a:off x="2628900" y="2781300"/>
            <a:ext cx="1663700" cy="704850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Dictionary generation</a:t>
            </a:r>
            <a:endParaRPr lang="en-GB" dirty="0"/>
          </a:p>
        </p:txBody>
      </p:sp>
      <p:cxnSp>
        <p:nvCxnSpPr>
          <p:cNvPr id="10" name="Straight Arrow Connector 9"/>
          <p:cNvCxnSpPr>
            <a:stCxn id="5" idx="3"/>
            <a:endCxn id="8" idx="4"/>
          </p:cNvCxnSpPr>
          <p:nvPr/>
        </p:nvCxnSpPr>
        <p:spPr>
          <a:xfrm>
            <a:off x="2247900" y="2222500"/>
            <a:ext cx="55721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2490743" y="3486150"/>
            <a:ext cx="314370" cy="595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lded Corner 13"/>
          <p:cNvSpPr/>
          <p:nvPr/>
        </p:nvSpPr>
        <p:spPr>
          <a:xfrm>
            <a:off x="4521200" y="183515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Dictionary (info for registration of classes in ROOT Core)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0"/>
            <a:endCxn id="14" idx="1"/>
          </p:cNvCxnSpPr>
          <p:nvPr/>
        </p:nvCxnSpPr>
        <p:spPr>
          <a:xfrm flipV="1">
            <a:off x="4292600" y="2660650"/>
            <a:ext cx="228600" cy="4730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4521200" y="3651955"/>
            <a:ext cx="2032000" cy="124301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implementations</a:t>
            </a:r>
          </a:p>
        </p:txBody>
      </p:sp>
      <p:sp>
        <p:nvSpPr>
          <p:cNvPr id="38" name="Regular Pentagon 37"/>
          <p:cNvSpPr/>
          <p:nvPr/>
        </p:nvSpPr>
        <p:spPr>
          <a:xfrm>
            <a:off x="7099300" y="1397000"/>
            <a:ext cx="1714500" cy="57785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Compiler</a:t>
            </a:r>
            <a:endParaRPr lang="en-GB" dirty="0"/>
          </a:p>
        </p:txBody>
      </p:sp>
      <p:cxnSp>
        <p:nvCxnSpPr>
          <p:cNvPr id="61" name="Curved Connector 60"/>
          <p:cNvCxnSpPr>
            <a:stCxn id="5" idx="3"/>
            <a:endCxn id="38" idx="0"/>
          </p:cNvCxnSpPr>
          <p:nvPr/>
        </p:nvCxnSpPr>
        <p:spPr>
          <a:xfrm flipV="1">
            <a:off x="2247900" y="1397000"/>
            <a:ext cx="5708650" cy="825500"/>
          </a:xfrm>
          <a:prstGeom prst="curvedConnector4">
            <a:avLst>
              <a:gd name="adj1" fmla="val 14238"/>
              <a:gd name="adj2" fmla="val 12769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4" idx="3"/>
            <a:endCxn id="38" idx="1"/>
          </p:cNvCxnSpPr>
          <p:nvPr/>
        </p:nvCxnSpPr>
        <p:spPr>
          <a:xfrm flipV="1">
            <a:off x="6553200" y="1617718"/>
            <a:ext cx="546102" cy="10429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36" idx="3"/>
            <a:endCxn id="38" idx="2"/>
          </p:cNvCxnSpPr>
          <p:nvPr/>
        </p:nvCxnSpPr>
        <p:spPr>
          <a:xfrm flipV="1">
            <a:off x="6553200" y="1974849"/>
            <a:ext cx="873541" cy="22986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8" idx="3"/>
            <a:endCxn id="72" idx="0"/>
          </p:cNvCxnSpPr>
          <p:nvPr/>
        </p:nvCxnSpPr>
        <p:spPr>
          <a:xfrm>
            <a:off x="7956550" y="1974850"/>
            <a:ext cx="267552" cy="12811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77160" y="3255963"/>
            <a:ext cx="1293884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27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We are on </a:t>
            </a:r>
            <a:r>
              <a:rPr lang="en-GB" i="1" dirty="0" err="1" smtClean="0"/>
              <a:t>github</a:t>
            </a:r>
            <a:endParaRPr lang="en-GB" i="1" dirty="0" smtClean="0"/>
          </a:p>
          <a:p>
            <a:r>
              <a:rPr lang="en-GB" b="1" i="1" dirty="0" err="1"/>
              <a:t>g</a:t>
            </a:r>
            <a:r>
              <a:rPr lang="en-GB" b="1" i="1" dirty="0" err="1" smtClean="0"/>
              <a:t>ithub.com</a:t>
            </a:r>
            <a:r>
              <a:rPr lang="en-GB" b="1" i="1" dirty="0" smtClean="0"/>
              <a:t>/root-project</a:t>
            </a:r>
            <a:endParaRPr lang="en-GB" b="1" i="1" dirty="0"/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6" y="4300779"/>
            <a:ext cx="1130300" cy="39125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557" y="1782073"/>
            <a:ext cx="472665" cy="45405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423" y="2825072"/>
            <a:ext cx="550433" cy="55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553" y="2922630"/>
            <a:ext cx="442933" cy="442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8978900" cy="143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i="1" dirty="0" smtClean="0">
                <a:cs typeface="Consolas"/>
              </a:rPr>
              <a:t>root </a:t>
            </a:r>
            <a:r>
              <a:rPr lang="en-US" sz="2000" i="1" dirty="0" err="1" smtClean="0">
                <a:cs typeface="Consolas"/>
              </a:rPr>
              <a:t>my_rootfile.root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i="1" dirty="0" err="1" smtClean="0">
                <a:cs typeface="Consolas"/>
              </a:rPr>
              <a:t>TBrowser</a:t>
            </a:r>
            <a:r>
              <a:rPr lang="en-US" sz="2000" i="1" dirty="0" smtClean="0">
                <a:cs typeface="Consolas"/>
              </a:rPr>
              <a:t> </a:t>
            </a:r>
            <a:r>
              <a:rPr lang="en-US" sz="2000" i="1" dirty="0" err="1" smtClean="0">
                <a:cs typeface="Consolas"/>
              </a:rPr>
              <a:t>myBrowser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(section 7.2.1)</a:t>
            </a:r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9" y="1006365"/>
            <a:ext cx="6255013" cy="3699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513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317" y="1518915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79322"/>
            <a:ext cx="8801100" cy="16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4" y="1195500"/>
            <a:ext cx="67437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991" y="3072677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833" y="1925064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501" y="863600"/>
            <a:ext cx="895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Modern way to interact with columnar data (e.g. </a:t>
            </a:r>
            <a:r>
              <a:rPr lang="en-US" sz="2000" dirty="0" err="1" smtClean="0"/>
              <a:t>TTrees</a:t>
            </a:r>
            <a:r>
              <a:rPr lang="en-US" sz="2000" dirty="0" smtClean="0"/>
              <a:t>) with a </a:t>
            </a:r>
            <a:r>
              <a:rPr lang="en-US" sz="2000" b="1" dirty="0" smtClean="0"/>
              <a:t>functional approach</a:t>
            </a:r>
            <a:r>
              <a:rPr lang="en-US" sz="2000" dirty="0" smtClean="0"/>
              <a:t>: avoid all boilerplate code!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Deal with transformations and actions, e.g. filters, creation of new columns and histograms, profiles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Inspired by tools such as Spark and Pandas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Output data in a new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One line to enable </a:t>
            </a:r>
            <a:r>
              <a:rPr lang="en-US" sz="2000" b="1" dirty="0" smtClean="0"/>
              <a:t>implicit parallelism</a:t>
            </a:r>
            <a:r>
              <a:rPr lang="en-US" sz="2000" dirty="0" smtClean="0"/>
              <a:t>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documentation: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</a:t>
            </a:r>
            <a:r>
              <a:rPr lang="en-US" sz="2000" dirty="0" smtClean="0">
                <a:hlinkClick r:id="rId2"/>
              </a:rPr>
              <a:t>ttps</a:t>
            </a:r>
            <a:r>
              <a:rPr lang="en-US" sz="2000" dirty="0">
                <a:hlinkClick r:id="rId2"/>
              </a:rPr>
              <a:t>://root.cern/doc/master/</a:t>
            </a:r>
            <a:r>
              <a:rPr lang="en-US" sz="2000" dirty="0" smtClean="0">
                <a:hlinkClick r:id="rId2"/>
              </a:rPr>
              <a:t>classROOT_1_1Experimental_1_1TDataFrame.html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tutorials:</a:t>
            </a:r>
          </a:p>
          <a:p>
            <a:r>
              <a:rPr lang="en-US" sz="2000" dirty="0">
                <a:hlinkClick r:id="rId3"/>
              </a:rPr>
              <a:t>https://root.cern/doc/master/</a:t>
            </a:r>
            <a:r>
              <a:rPr lang="en-US" sz="2000" dirty="0" smtClean="0">
                <a:hlinkClick r:id="rId3"/>
              </a:rPr>
              <a:t>group__tutorial__tdataframe.html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912556" y="2363611"/>
            <a:ext cx="29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New in version 6.10!</a:t>
            </a:r>
            <a:endParaRPr lang="en-GB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5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063" y="3598367"/>
            <a:ext cx="5528235" cy="1104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" y="4900614"/>
            <a:ext cx="1356360" cy="15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21644" y="1511135"/>
            <a:ext cx="558634" cy="9877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" y="1078089"/>
            <a:ext cx="3707704" cy="218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86" y="1587501"/>
            <a:ext cx="4479134" cy="82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6" y="1610078"/>
            <a:ext cx="50038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One Line to Go Parallel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2222" y="1112942"/>
            <a:ext cx="1190979" cy="43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4928" y="804748"/>
            <a:ext cx="23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ROOT will parallelise the operations which come afterwards automatically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51" y="3623235"/>
            <a:ext cx="1588237" cy="897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7118" y="3795923"/>
            <a:ext cx="38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runtime ROOT presently leverages to achieve multithreading is TBB.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98722" y="2005077"/>
            <a:ext cx="2144889" cy="57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0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Cut and Fill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860" y="1533173"/>
            <a:ext cx="6838362" cy="2362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Create Columns and Write to Disk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4"/>
          <a:stretch/>
        </p:blipFill>
        <p:spPr>
          <a:xfrm>
            <a:off x="1277054" y="860777"/>
            <a:ext cx="6455833" cy="4020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61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You can Start from Scratch too!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305278"/>
            <a:ext cx="8484094" cy="273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91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 and </a:t>
            </a:r>
            <a:r>
              <a:rPr lang="en-US" sz="2000" dirty="0" err="1" smtClean="0"/>
              <a:t>TDataFrame</a:t>
            </a:r>
            <a:r>
              <a:rPr lang="en-US" sz="2000" dirty="0" smtClean="0"/>
              <a:t> tutorials (both in C++ and Python!)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75753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Universal Python Bindings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3" y="897682"/>
            <a:ext cx="5283199" cy="3984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5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(“pol1”)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125" y="29622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771887"/>
            <a:ext cx="4048835" cy="30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and examples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693" y="2541778"/>
            <a:ext cx="1077284" cy="93315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92" y="1075441"/>
            <a:ext cx="8107087" cy="1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</a:t>
            </a:r>
            <a:r>
              <a:rPr lang="en-US" smtClean="0"/>
              <a:t>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</a:t>
            </a:r>
            <a:r>
              <a:rPr lang="en-US" sz="2000" dirty="0" smtClean="0"/>
              <a:t>and fit 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/>
              <a:t>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33349</TotalTime>
  <Words>4559</Words>
  <Application>Microsoft Macintosh PowerPoint</Application>
  <PresentationFormat>On-screen Show (16:9)</PresentationFormat>
  <Paragraphs>663</Paragraphs>
  <Slides>90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This Course</vt:lpstr>
      <vt:lpstr>PowerPoint Presentation</vt:lpstr>
      <vt:lpstr>PowerPoint Presentation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and 3D Graphics</vt:lpstr>
      <vt:lpstr>Parallelism</vt:lpstr>
      <vt:lpstr>Other ROOT Features</vt:lpstr>
      <vt:lpstr>The SWAN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Persistency (I/O)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Danilo Piparo</cp:lastModifiedBy>
  <cp:revision>480</cp:revision>
  <cp:lastPrinted>2016-06-06T13:23:50Z</cp:lastPrinted>
  <dcterms:created xsi:type="dcterms:W3CDTF">2015-05-08T06:18:09Z</dcterms:created>
  <dcterms:modified xsi:type="dcterms:W3CDTF">2017-06-28T12:19:01Z</dcterms:modified>
</cp:coreProperties>
</file>